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6" r:id="rId2"/>
    <p:sldId id="259" r:id="rId3"/>
    <p:sldId id="256" r:id="rId4"/>
    <p:sldId id="264" r:id="rId5"/>
    <p:sldId id="260" r:id="rId6"/>
    <p:sldId id="268" r:id="rId7"/>
    <p:sldId id="261" r:id="rId8"/>
    <p:sldId id="262" r:id="rId9"/>
    <p:sldId id="263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7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03C8C91-E9B9-427C-AA39-FCE89501E847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3F4B1B-AA02-47A4-8DE1-84DF4B14AC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2;&#1072;&#1088;&#1092;&#1086;&#1083;&#1086;&#1084;&#1077;&#1081;\&#1054;&#1075;&#1086;&#1085;&#1100;%20&#1090;&#1074;&#1086;&#1088;&#1094;&#1072;%20&#1089;&#1087;&#1072;&#1089;&#1072;&#1077;&#1090;-&#1057;&#1077;&#1090;&#1077;&#1074;&#1086;&#1081;%20&#1082;&#1086;&#1085;&#1082;&#1091;&#1088;&#1089;-&#1051;&#1091;&#1095;&#1096;&#1072;&#1103;%20&#1084;&#1077;&#1090;&#1086;&#1076;&#1080;&#1095;&#1077;&#1089;&#1082;&#1072;&#1103;%20&#1088;&#1072;&#1079;&#1088;&#1072;&#1073;&#1086;&#1090;&#1082;&#1072;%20&#1089;%20&#1048;&#1050;&#1058;-2012\&#1054;&#1075;&#1086;&#1085;&#1100;%20&#1090;&#1074;&#1086;&#1088;&#1094;&#1072;%20&#1089;&#1087;&#1072;&#1089;&#1072;&#1077;&#1090;.&#1089;&#1077;&#1090;&#1077;&#1074;&#1086;&#1081;%20&#1082;&#1086;&#1085;&#1082;&#1091;&#1088;&#1089;-&#1051;&#1091;&#1095;&#1096;&#1072;&#1103;%20&#1088;&#1072;&#1079;&#1088;&#1072;&#1073;&#1086;&#1090;&#1082;&#1072;%20&#1089;%20&#1048;&#1050;&#1058;\02%20-%20&#1055;&#1088;&#1072;&#1079;&#1076;&#1085;&#1080;&#1095;&#1085;&#1099;&#1081;%20&#1090;&#1088;&#1077;&#1079;&#1074;&#1086;&#1085;..mp3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87;&#1086;&#1083;&#1100;&#1079;&#1086;&#1074;&#1072;&#1090;&#1077;&#1083;&#1100;\Desktop\&#1075;&#1086;&#1090;&#1086;&#1074;&#1086;&#1077;\&#1054;&#1075;&#1086;&#1085;&#1100;%20&#1090;&#1074;&#1086;&#1088;&#1094;&#1072;%20&#1089;&#1087;&#1072;&#1089;&#1072;&#1077;&#1090;.&#1089;&#1077;&#1090;&#1077;&#1074;&#1086;&#1081;%20&#1082;&#1086;&#1085;&#1082;&#1091;&#1088;&#1089;-&#1051;&#1091;&#1095;&#1096;&#1072;&#1103;%20&#1088;&#1072;&#1079;&#1088;&#1072;&#1073;&#1086;&#1090;&#1082;&#1072;%20&#1089;%20&#1048;&#1050;&#1058;\&#1047;&#1077;&#1084;&#1083;&#1077;%20&#1088;&#1091;&#1089;&#1089;&#1082;&#1072;&#1103;,%20&#1089;&#1090;&#1080;&#1093;&#1080;&#1088;&#1072;%20&#1088;&#1091;&#1089;&#1089;&#1082;&#1080;&#1084;%20&#1089;&#1074;&#1103;&#1090;&#1099;&#1084;.wav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artcyclopedia.ru/troice-sergieva_lavra_1908-1913-vasnecov_apollinarij_mihajlovich.htm" TargetMode="External"/><Relationship Id="rId3" Type="http://schemas.openxmlformats.org/officeDocument/2006/relationships/hyperlink" Target="http://ioannpredtecha.ru/docs/33.htm" TargetMode="External"/><Relationship Id="rId7" Type="http://schemas.openxmlformats.org/officeDocument/2006/relationships/hyperlink" Target="http://turumbet.munrus.ru/in/md/newsreg?n=263188" TargetMode="External"/><Relationship Id="rId2" Type="http://schemas.openxmlformats.org/officeDocument/2006/relationships/hyperlink" Target="http://strana.ru/journal/afisha/20989194?fb_xd_frag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CC%E0%F2%F0%EE%ED%E0_%CC%EE%F1%EA%EE%E2%F1%EA%E0%FF" TargetMode="External"/><Relationship Id="rId5" Type="http://schemas.openxmlformats.org/officeDocument/2006/relationships/hyperlink" Target="http://www.voznes.ru/rospis-mp.html" TargetMode="External"/><Relationship Id="rId4" Type="http://schemas.openxmlformats.org/officeDocument/2006/relationships/hyperlink" Target="http://ru.wikipedia.org/wiki/&#1058;&#1080;&#1093;&#1086;&#1085;_&#1047;&#1072;&#1076;&#1086;&#1085;&#1089;&#1082;&#1080;&#1081;" TargetMode="External"/><Relationship Id="rId9" Type="http://schemas.openxmlformats.org/officeDocument/2006/relationships/hyperlink" Target="http://www.mosobltv.ru/?an=news_page&amp;uid=386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6120680" cy="18288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Огонь творца спасает.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3212976"/>
            <a:ext cx="6400800" cy="2880320"/>
          </a:xfrm>
        </p:spPr>
        <p:txBody>
          <a:bodyPr>
            <a:normAutofit/>
          </a:bodyPr>
          <a:lstStyle/>
          <a:p>
            <a:pPr algn="r"/>
            <a:r>
              <a:rPr lang="ru-RU" sz="1600" dirty="0" smtClean="0"/>
              <a:t>Презентацию составили:</a:t>
            </a:r>
          </a:p>
          <a:p>
            <a:pPr algn="r"/>
            <a:r>
              <a:rPr lang="ru-RU" sz="1600" dirty="0" smtClean="0"/>
              <a:t>учитель русского языка и литературы </a:t>
            </a:r>
          </a:p>
          <a:p>
            <a:pPr algn="r"/>
            <a:r>
              <a:rPr lang="ru-RU" sz="1600" dirty="0" err="1" smtClean="0"/>
              <a:t>Карькаева</a:t>
            </a:r>
            <a:r>
              <a:rPr lang="ru-RU" sz="1600" dirty="0" smtClean="0"/>
              <a:t> Людмила Николаевна</a:t>
            </a:r>
          </a:p>
          <a:p>
            <a:pPr algn="r"/>
            <a:r>
              <a:rPr lang="ru-RU" sz="1600" dirty="0" smtClean="0"/>
              <a:t> МОУ СОШ №12 г.Балашов, Саратовская </a:t>
            </a:r>
            <a:r>
              <a:rPr lang="ru-RU" sz="1600" dirty="0" smtClean="0"/>
              <a:t>обл.</a:t>
            </a:r>
            <a:endParaRPr lang="ru-RU" sz="1600" dirty="0" smtClean="0"/>
          </a:p>
          <a:p>
            <a:pPr algn="r"/>
            <a:r>
              <a:rPr lang="ru-RU" sz="1600" dirty="0" smtClean="0"/>
              <a:t>.</a:t>
            </a:r>
          </a:p>
          <a:p>
            <a:pPr algn="r"/>
            <a:r>
              <a:rPr lang="ru-RU" sz="1600" dirty="0" smtClean="0"/>
              <a:t>учитель музыки </a:t>
            </a:r>
          </a:p>
          <a:p>
            <a:pPr algn="r"/>
            <a:r>
              <a:rPr lang="ru-RU" sz="1600" dirty="0" err="1" smtClean="0"/>
              <a:t>Душина</a:t>
            </a:r>
            <a:r>
              <a:rPr lang="ru-RU" sz="1600" dirty="0" smtClean="0"/>
              <a:t> Лариса Дмитриевна</a:t>
            </a:r>
          </a:p>
          <a:p>
            <a:pPr algn="r"/>
            <a:r>
              <a:rPr lang="ru-RU" sz="1600" dirty="0" smtClean="0"/>
              <a:t>МОУ СОШ №12 г.Балашов, Саратовская обл.</a:t>
            </a:r>
          </a:p>
          <a:p>
            <a:pPr algn="r"/>
            <a:r>
              <a:rPr lang="ru-RU" sz="1800" dirty="0" smtClean="0"/>
              <a:t>2012 г.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Видение отроку Варфоломею</a:t>
            </a:r>
            <a:endParaRPr lang="ru-RU" sz="44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124744"/>
            <a:ext cx="78488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8640"/>
            <a:ext cx="8521824" cy="1525848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Созвучие человека и природы </a:t>
            </a:r>
          </a:p>
          <a:p>
            <a:pPr algn="l"/>
            <a:r>
              <a:rPr lang="ru-RU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в чистоте души и веры…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37236"/>
            <a:ext cx="3240360" cy="48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499992" y="3212976"/>
            <a:ext cx="25090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smtClean="0"/>
              <a:t>Михаил </a:t>
            </a:r>
          </a:p>
          <a:p>
            <a:r>
              <a:rPr lang="ru-RU" sz="3200" dirty="0" smtClean="0"/>
              <a:t>Васильевич </a:t>
            </a:r>
          </a:p>
          <a:p>
            <a:r>
              <a:rPr lang="ru-RU" sz="3200" dirty="0" smtClean="0"/>
              <a:t>Нестеров</a:t>
            </a:r>
          </a:p>
          <a:p>
            <a:r>
              <a:rPr lang="ru-RU" sz="3200" dirty="0" smtClean="0"/>
              <a:t>(1862—1942)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674" r="19775"/>
          <a:stretch>
            <a:fillRect/>
          </a:stretch>
        </p:blipFill>
        <p:spPr bwMode="auto">
          <a:xfrm>
            <a:off x="3786182" y="214289"/>
            <a:ext cx="1928826" cy="305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Заголовок 11"/>
          <p:cNvSpPr txBox="1">
            <a:spLocks noGrp="1"/>
          </p:cNvSpPr>
          <p:nvPr>
            <p:ph type="title"/>
          </p:nvPr>
        </p:nvSpPr>
        <p:spPr>
          <a:xfrm>
            <a:off x="3286116" y="3286124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FF0000"/>
                </a:solidFill>
                <a:effectLst/>
                <a:latin typeface="+mn-lt"/>
              </a:rPr>
              <a:t>Ксения Петербуржская</a:t>
            </a:r>
            <a:endParaRPr lang="ru-RU" sz="1800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4" name="Picture 2" descr="H:\Урок  Люда\22289.p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989" t="7408" r="12033" b="5556"/>
          <a:stretch>
            <a:fillRect/>
          </a:stretch>
        </p:blipFill>
        <p:spPr bwMode="auto">
          <a:xfrm>
            <a:off x="477228" y="1428736"/>
            <a:ext cx="2257170" cy="3214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4643446"/>
            <a:ext cx="2415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Серафим </a:t>
            </a:r>
            <a:r>
              <a:rPr lang="ru-RU" b="1" dirty="0" err="1" smtClean="0">
                <a:solidFill>
                  <a:srgbClr val="FF0000"/>
                </a:solidFill>
              </a:rPr>
              <a:t>Саровский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Picture 4" descr="H:\Урок  Люда\Blajennaya_Matro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3714752"/>
            <a:ext cx="1972542" cy="2643206"/>
          </a:xfrm>
          <a:prstGeom prst="rect">
            <a:avLst/>
          </a:prstGeom>
          <a:noFill/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3286116" y="6286520"/>
            <a:ext cx="2818002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0000"/>
                </a:solidFill>
                <a:uLnTx/>
                <a:uFillTx/>
                <a:ea typeface="+mj-ea"/>
                <a:cs typeface="+mj-cs"/>
              </a:rPr>
              <a:t>Матрона</a:t>
            </a:r>
            <a:r>
              <a:rPr kumimoji="0" lang="ru-RU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0000"/>
                </a:solidFill>
                <a:uLnTx/>
                <a:uFillTx/>
                <a:ea typeface="+mj-ea"/>
                <a:cs typeface="+mj-cs"/>
              </a:rPr>
              <a:t>Московская</a:t>
            </a:r>
            <a:endParaRPr kumimoji="0" lang="ru-RU" b="1" i="0" u="none" strike="noStrike" kern="1200" cap="none" spc="0" normalizeH="0" baseline="0" noProof="0" dirty="0">
              <a:ln w="6350">
                <a:noFill/>
              </a:ln>
              <a:solidFill>
                <a:srgbClr val="FF0000"/>
              </a:solidFill>
              <a:uLnTx/>
              <a:uFillTx/>
              <a:ea typeface="+mj-ea"/>
              <a:cs typeface="+mj-cs"/>
            </a:endParaRPr>
          </a:p>
        </p:txBody>
      </p:sp>
      <p:pic>
        <p:nvPicPr>
          <p:cNvPr id="8" name="Picture 3" descr="H:\Урок  Люда\434px-NH-TihonZadonsky-sai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1428736"/>
            <a:ext cx="2329189" cy="321471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786578" y="4643446"/>
            <a:ext cx="1983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Тихон Задонский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C000"/>
                </a:solidFill>
              </a:rPr>
              <a:t>Художественные приёмы</a:t>
            </a:r>
            <a:endParaRPr lang="ru-RU" sz="4800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09480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Олицетворение</a:t>
            </a:r>
          </a:p>
          <a:p>
            <a:r>
              <a:rPr lang="ru-RU" sz="4000" dirty="0" smtClean="0"/>
              <a:t>Сравнение</a:t>
            </a:r>
          </a:p>
          <a:p>
            <a:r>
              <a:rPr lang="ru-RU" sz="4000" dirty="0" smtClean="0"/>
              <a:t>Эпитет</a:t>
            </a:r>
          </a:p>
          <a:p>
            <a:r>
              <a:rPr lang="ru-RU" sz="4000" dirty="0" smtClean="0"/>
              <a:t>Метафора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285728"/>
          <a:ext cx="8643996" cy="6286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32"/>
                <a:gridCol w="2881332"/>
                <a:gridCol w="2881332"/>
              </a:tblGrid>
              <a:tr h="124349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Цвета осени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Варфоломей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Монах -пресвитер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золотой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голубой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белый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серый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чёрный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красный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7204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зелёный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C000"/>
                </a:solidFill>
              </a:rPr>
              <a:t>Устаревшие слова</a:t>
            </a:r>
            <a:endParaRPr lang="ru-RU" sz="4800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Ковчежец- шкатулка, ларец.</a:t>
            </a:r>
          </a:p>
          <a:p>
            <a:r>
              <a:rPr lang="ru-RU" sz="4000" dirty="0" smtClean="0"/>
              <a:t>Инок-православный монах.</a:t>
            </a:r>
          </a:p>
          <a:p>
            <a:r>
              <a:rPr lang="ru-RU" sz="4000" dirty="0" smtClean="0"/>
              <a:t>Черноризец- монах в ризе.</a:t>
            </a:r>
          </a:p>
          <a:p>
            <a:r>
              <a:rPr lang="ru-RU" sz="4000" dirty="0" smtClean="0"/>
              <a:t>Просфора- хлебец, который вкушают верующие на литургии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8012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C000"/>
                </a:solidFill>
              </a:rPr>
              <a:t>Троице-Сергиева лавра. </a:t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C000"/>
                </a:solidFill>
              </a:rPr>
              <a:t>Васнецов </a:t>
            </a:r>
            <a:r>
              <a:rPr lang="ru-RU" sz="3200" dirty="0" err="1" smtClean="0">
                <a:solidFill>
                  <a:srgbClr val="FFC000"/>
                </a:solidFill>
              </a:rPr>
              <a:t>Аполлинарий</a:t>
            </a:r>
            <a:r>
              <a:rPr lang="ru-RU" sz="3200" dirty="0" smtClean="0">
                <a:solidFill>
                  <a:srgbClr val="FFC000"/>
                </a:solidFill>
              </a:rPr>
              <a:t> Михайлович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87573" y="1395843"/>
            <a:ext cx="8604907" cy="5273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02 - Праздничный трезвон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3351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C000"/>
                </a:solidFill>
              </a:rPr>
              <a:t>Троице-Сергиева лавра</a:t>
            </a:r>
            <a:endParaRPr lang="ru-RU" sz="4800" dirty="0">
              <a:solidFill>
                <a:srgbClr val="FFC000"/>
              </a:solidFill>
            </a:endParaRPr>
          </a:p>
        </p:txBody>
      </p:sp>
      <p:pic>
        <p:nvPicPr>
          <p:cNvPr id="4" name="Земле русская, стихира русским святым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2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FFC000"/>
                </a:solidFill>
              </a:rPr>
              <a:t>Ресурсы интернет</a:t>
            </a:r>
            <a:endParaRPr lang="ru-RU" sz="4800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507288" cy="52565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200" dirty="0" smtClean="0">
                <a:hlinkClick r:id="rId2"/>
              </a:rPr>
              <a:t>Изображения</a:t>
            </a:r>
          </a:p>
          <a:p>
            <a:pPr algn="ctr">
              <a:buNone/>
            </a:pPr>
            <a:endParaRPr lang="ru-RU" sz="1200" dirty="0" smtClean="0">
              <a:hlinkClick r:id="rId2"/>
            </a:endParaRPr>
          </a:p>
          <a:p>
            <a:r>
              <a:rPr lang="en-US" sz="1200" dirty="0" smtClean="0">
                <a:hlinkClick r:id="rId2"/>
              </a:rPr>
              <a:t>http://strana.ru/journal/afisha/20989194?fb_xd_fragment</a:t>
            </a:r>
            <a:endParaRPr lang="ru-RU" sz="1200" dirty="0" smtClean="0"/>
          </a:p>
          <a:p>
            <a:r>
              <a:rPr lang="en-US" sz="1200" dirty="0" smtClean="0">
                <a:hlinkClick r:id="rId3"/>
              </a:rPr>
              <a:t>http://ioannpredtecha.ru/docs/33.htm</a:t>
            </a:r>
            <a:endParaRPr lang="ru-RU" sz="1200" dirty="0" smtClean="0"/>
          </a:p>
          <a:p>
            <a:r>
              <a:rPr lang="en-US" sz="1200" dirty="0" smtClean="0">
                <a:hlinkClick r:id="rId4"/>
              </a:rPr>
              <a:t>http://ru.wikipedia.org/wiki/</a:t>
            </a:r>
            <a:r>
              <a:rPr lang="ru-RU" sz="1200" dirty="0" err="1" smtClean="0">
                <a:hlinkClick r:id="rId4"/>
              </a:rPr>
              <a:t>Тихон_Задонский</a:t>
            </a:r>
            <a:endParaRPr lang="ru-RU" sz="1200" dirty="0" smtClean="0"/>
          </a:p>
          <a:p>
            <a:r>
              <a:rPr lang="en-US" sz="1200" dirty="0" smtClean="0">
                <a:hlinkClick r:id="rId5"/>
              </a:rPr>
              <a:t>http://www.voznes.ru/rospis-mp.html</a:t>
            </a:r>
            <a:endParaRPr lang="ru-RU" sz="1200" dirty="0" smtClean="0"/>
          </a:p>
          <a:p>
            <a:r>
              <a:rPr lang="en-US" sz="1200" dirty="0" smtClean="0">
                <a:hlinkClick r:id="rId6"/>
              </a:rPr>
              <a:t>http://ru.wikipedia.org/wiki/%CC%E0%F2%F0%EE%ED%E0_%CC%EE%F1%EA%EE%E2%F1%EA%E0%FF</a:t>
            </a:r>
            <a:endParaRPr lang="ru-RU" sz="1200" dirty="0" smtClean="0"/>
          </a:p>
          <a:p>
            <a:r>
              <a:rPr lang="en-US" sz="1200" dirty="0" smtClean="0">
                <a:hlinkClick r:id="rId7"/>
              </a:rPr>
              <a:t>http://turumbet.munrus.ru/in/md/newsreg?n=263188</a:t>
            </a:r>
            <a:endParaRPr lang="ru-RU" sz="1200" dirty="0" smtClean="0"/>
          </a:p>
          <a:p>
            <a:r>
              <a:rPr lang="en-US" sz="1200" dirty="0" smtClean="0">
                <a:hlinkClick r:id="rId8"/>
              </a:rPr>
              <a:t>http://artcyclopedia.ru/troice-sergieva_lavra_1908-1913-vasnecov_apollinarij_mihajlovich.htm</a:t>
            </a:r>
            <a:endParaRPr lang="ru-RU" sz="1200" dirty="0" smtClean="0"/>
          </a:p>
          <a:p>
            <a:r>
              <a:rPr lang="en-US" sz="1200" dirty="0" smtClean="0">
                <a:hlinkClick r:id="rId9"/>
              </a:rPr>
              <a:t>http://www.mosobltv.ru/?an=news_page&amp;uid=3861</a:t>
            </a: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 algn="ctr">
              <a:buNone/>
            </a:pPr>
            <a:r>
              <a:rPr lang="ru-RU" sz="1400" dirty="0" smtClean="0"/>
              <a:t>Литература:</a:t>
            </a:r>
          </a:p>
          <a:p>
            <a:pPr lvl="0"/>
            <a:r>
              <a:rPr lang="ru-RU" sz="1400" dirty="0" smtClean="0"/>
              <a:t>Зайцев Б. Собрание сочинений в 5-ти томах. Том 2. М «Русская книга». 1990г.</a:t>
            </a:r>
          </a:p>
          <a:p>
            <a:pPr lvl="0"/>
            <a:r>
              <a:rPr lang="ru-RU" sz="1400" dirty="0" err="1" smtClean="0"/>
              <a:t>Курдюмова</a:t>
            </a:r>
            <a:r>
              <a:rPr lang="ru-RU" sz="1400" dirty="0" smtClean="0"/>
              <a:t> Т.Ф. Авторская программа по  литературе 5-9 класс. М. «Дрофа» 2007г.</a:t>
            </a:r>
          </a:p>
          <a:p>
            <a:pPr lvl="0"/>
            <a:r>
              <a:rPr lang="ru-RU" sz="1400" dirty="0" err="1" smtClean="0"/>
              <a:t>Курдюмова</a:t>
            </a:r>
            <a:r>
              <a:rPr lang="ru-RU" sz="1400" dirty="0" smtClean="0"/>
              <a:t> Т.Ф. «Литература» 8 класс М.  «Дрофа» 2009г.</a:t>
            </a:r>
          </a:p>
          <a:p>
            <a:pPr lvl="0"/>
            <a:r>
              <a:rPr lang="ru-RU" sz="1400" dirty="0" smtClean="0"/>
              <a:t>Сухомлинский В.А. «Как воспитать настоящего человека?». Педагогическое наследие. М «Педагогика». 1990г.</a:t>
            </a:r>
          </a:p>
          <a:p>
            <a:pPr algn="ctr">
              <a:buNone/>
            </a:pPr>
            <a:r>
              <a:rPr lang="ru-RU" sz="1400" dirty="0" smtClean="0"/>
              <a:t>Музыка</a:t>
            </a:r>
          </a:p>
          <a:p>
            <a:pPr>
              <a:buNone/>
            </a:pPr>
            <a:r>
              <a:rPr lang="ru-RU" sz="1400" dirty="0" smtClean="0"/>
              <a:t>1.Земле русская, стихира русским святым.</a:t>
            </a:r>
            <a:r>
              <a:rPr lang="en-US" sz="1400" dirty="0" smtClean="0"/>
              <a:t> - II </a:t>
            </a:r>
            <a:r>
              <a:rPr lang="ru-RU" sz="1400" dirty="0" smtClean="0"/>
              <a:t>О России петь - что стремиться в храм .Е.Д.Критская </a:t>
            </a:r>
            <a:r>
              <a:rPr lang="ru-RU" sz="1400" dirty="0" err="1" smtClean="0"/>
              <a:t>Фонохристоматия</a:t>
            </a:r>
            <a:r>
              <a:rPr lang="ru-RU" sz="1400" dirty="0" smtClean="0"/>
              <a:t>  «Музыка», 4 класс.</a:t>
            </a:r>
          </a:p>
          <a:p>
            <a:pPr>
              <a:buNone/>
            </a:pPr>
            <a:r>
              <a:rPr lang="ru-RU" sz="1400" dirty="0" smtClean="0"/>
              <a:t>2. Праздничный трезвон. – </a:t>
            </a:r>
            <a:r>
              <a:rPr lang="en-US" sz="1400" dirty="0" smtClean="0"/>
              <a:t>III </a:t>
            </a:r>
            <a:r>
              <a:rPr lang="ru-RU" sz="1400" dirty="0" smtClean="0"/>
              <a:t>О России петь – что стремиться в храм. Е.Д.Критская </a:t>
            </a:r>
            <a:r>
              <a:rPr lang="ru-RU" sz="1400" dirty="0" err="1" smtClean="0"/>
              <a:t>Фонохристоматия</a:t>
            </a:r>
            <a:r>
              <a:rPr lang="ru-RU" sz="1400" dirty="0" smtClean="0"/>
              <a:t>. «Музыка», 2 класс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305</TotalTime>
  <Words>277</Words>
  <Application>Microsoft Office PowerPoint</Application>
  <PresentationFormat>Экран (4:3)</PresentationFormat>
  <Paragraphs>63</Paragraphs>
  <Slides>10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Огонь творца спасает.</vt:lpstr>
      <vt:lpstr>Видение отроку Варфоломею</vt:lpstr>
      <vt:lpstr>Слайд 3</vt:lpstr>
      <vt:lpstr>Ксения Петербуржская</vt:lpstr>
      <vt:lpstr>Художественные приёмы</vt:lpstr>
      <vt:lpstr>Слайд 6</vt:lpstr>
      <vt:lpstr>Устаревшие слова</vt:lpstr>
      <vt:lpstr>Троице-Сергиева лавра.  Васнецов Аполлинарий Михайлович</vt:lpstr>
      <vt:lpstr>Троице-Сергиева лавра</vt:lpstr>
      <vt:lpstr>Ресурсы интернет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Огонь творца спасает.</dc:title>
  <dc:subject>сетевой конкурс Лучшая разраьотка с ИКТ</dc:subject>
  <dc:creator>Роман</dc:creator>
  <cp:keywords>Варфоломей; огонь.</cp:keywords>
  <dc:description>Особенностью мастерской является реализация идеи диалога во всех его аспектах. Происходит обмен мнениями, знаниями, творческими находками между участниками, чему содействует чередование индивидуальной и групповой работы.</dc:description>
  <cp:lastModifiedBy>пользователь</cp:lastModifiedBy>
  <cp:revision>50</cp:revision>
  <dcterms:created xsi:type="dcterms:W3CDTF">2003-12-31T20:32:09Z</dcterms:created>
  <dcterms:modified xsi:type="dcterms:W3CDTF">2012-11-01T06:18:40Z</dcterms:modified>
  <cp:category>литература; музыка.</cp:category>
</cp:coreProperties>
</file>